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7" r:id="rId3"/>
    <p:sldId id="258" r:id="rId4"/>
    <p:sldId id="259" r:id="rId5"/>
    <p:sldId id="260" r:id="rId6"/>
    <p:sldId id="261" r:id="rId7"/>
    <p:sldId id="262" r:id="rId8"/>
    <p:sldId id="263" r:id="rId9"/>
    <p:sldId id="264" r:id="rId10"/>
    <p:sldId id="270" r:id="rId11"/>
    <p:sldId id="257" r:id="rId12"/>
    <p:sldId id="266" r:id="rId13"/>
    <p:sldId id="271" r:id="rId14"/>
    <p:sldId id="265" r:id="rId15"/>
    <p:sldId id="268" r:id="rId16"/>
    <p:sldId id="269" r:id="rId17"/>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617"/>
    <p:restoredTop sz="94635"/>
  </p:normalViewPr>
  <p:slideViewPr>
    <p:cSldViewPr snapToGrid="0">
      <p:cViewPr varScale="1">
        <p:scale>
          <a:sx n="106" d="100"/>
          <a:sy n="106" d="100"/>
        </p:scale>
        <p:origin x="192" y="4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image6.png>
</file>

<file path=ppt/media/image7.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9CC6277-FAA9-3638-D6ED-4A6ABAA27A4E}"/>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17FC3D50-02AC-B517-9885-0E8493BFBFD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FBE1E62A-B48C-6DAE-2F26-3BE954CD534E}"/>
              </a:ext>
            </a:extLst>
          </p:cNvPr>
          <p:cNvSpPr>
            <a:spLocks noGrp="1"/>
          </p:cNvSpPr>
          <p:nvPr>
            <p:ph type="dt" sz="half" idx="10"/>
          </p:nvPr>
        </p:nvSpPr>
        <p:spPr/>
        <p:txBody>
          <a:bodyPr/>
          <a:lstStyle/>
          <a:p>
            <a:fld id="{77F4AC76-074A-FF47-A064-40E5F80C589A}" type="datetimeFigureOut">
              <a:rPr lang="fr-FR" smtClean="0"/>
              <a:t>04/10/2025</a:t>
            </a:fld>
            <a:endParaRPr lang="fr-FR"/>
          </a:p>
        </p:txBody>
      </p:sp>
      <p:sp>
        <p:nvSpPr>
          <p:cNvPr id="5" name="Espace réservé du pied de page 4">
            <a:extLst>
              <a:ext uri="{FF2B5EF4-FFF2-40B4-BE49-F238E27FC236}">
                <a16:creationId xmlns:a16="http://schemas.microsoft.com/office/drawing/2014/main" id="{9B168C5A-F768-94E4-38C7-7AFDAF343C23}"/>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2A540B2-18CD-48C3-28CD-78C779453AC1}"/>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32047756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645D73D-53A5-DB6D-0AFB-9363B047D760}"/>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9A6AAAAA-BC63-4DA8-050A-B1E806617687}"/>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0749E89B-0E3B-E654-A4D3-6AE2295B9B98}"/>
              </a:ext>
            </a:extLst>
          </p:cNvPr>
          <p:cNvSpPr>
            <a:spLocks noGrp="1"/>
          </p:cNvSpPr>
          <p:nvPr>
            <p:ph type="dt" sz="half" idx="10"/>
          </p:nvPr>
        </p:nvSpPr>
        <p:spPr/>
        <p:txBody>
          <a:bodyPr/>
          <a:lstStyle/>
          <a:p>
            <a:fld id="{77F4AC76-074A-FF47-A064-40E5F80C589A}" type="datetimeFigureOut">
              <a:rPr lang="fr-FR" smtClean="0"/>
              <a:t>04/10/2025</a:t>
            </a:fld>
            <a:endParaRPr lang="fr-FR"/>
          </a:p>
        </p:txBody>
      </p:sp>
      <p:sp>
        <p:nvSpPr>
          <p:cNvPr id="5" name="Espace réservé du pied de page 4">
            <a:extLst>
              <a:ext uri="{FF2B5EF4-FFF2-40B4-BE49-F238E27FC236}">
                <a16:creationId xmlns:a16="http://schemas.microsoft.com/office/drawing/2014/main" id="{BBB7AC8D-3895-EF55-7C0A-ACED8EACC484}"/>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01353F8-5ADB-B60A-A4C1-AEB75661316C}"/>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33620153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A35165B8-0966-3F6C-9360-4FBC4B0FF78A}"/>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942DB99A-BC92-7D71-A952-C25668187704}"/>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556028B-174B-4231-5E1B-3A29530908E2}"/>
              </a:ext>
            </a:extLst>
          </p:cNvPr>
          <p:cNvSpPr>
            <a:spLocks noGrp="1"/>
          </p:cNvSpPr>
          <p:nvPr>
            <p:ph type="dt" sz="half" idx="10"/>
          </p:nvPr>
        </p:nvSpPr>
        <p:spPr/>
        <p:txBody>
          <a:bodyPr/>
          <a:lstStyle/>
          <a:p>
            <a:fld id="{77F4AC76-074A-FF47-A064-40E5F80C589A}" type="datetimeFigureOut">
              <a:rPr lang="fr-FR" smtClean="0"/>
              <a:t>04/10/2025</a:t>
            </a:fld>
            <a:endParaRPr lang="fr-FR"/>
          </a:p>
        </p:txBody>
      </p:sp>
      <p:sp>
        <p:nvSpPr>
          <p:cNvPr id="5" name="Espace réservé du pied de page 4">
            <a:extLst>
              <a:ext uri="{FF2B5EF4-FFF2-40B4-BE49-F238E27FC236}">
                <a16:creationId xmlns:a16="http://schemas.microsoft.com/office/drawing/2014/main" id="{DAD117AD-E839-A171-AC2E-5AFB49D2C14E}"/>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557BC235-D867-96C6-EC3A-AD541D4AC4B4}"/>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62775093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BDEC73C-4231-2A24-C1AE-BC56DE58F8D2}"/>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2B7B635A-1AC3-2922-6C4D-72040C38F933}"/>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EF2F070B-E811-3B1D-9D18-828452CD5C9F}"/>
              </a:ext>
            </a:extLst>
          </p:cNvPr>
          <p:cNvSpPr>
            <a:spLocks noGrp="1"/>
          </p:cNvSpPr>
          <p:nvPr>
            <p:ph type="dt" sz="half" idx="10"/>
          </p:nvPr>
        </p:nvSpPr>
        <p:spPr/>
        <p:txBody>
          <a:bodyPr/>
          <a:lstStyle/>
          <a:p>
            <a:fld id="{77F4AC76-074A-FF47-A064-40E5F80C589A}" type="datetimeFigureOut">
              <a:rPr lang="fr-FR" smtClean="0"/>
              <a:t>04/10/2025</a:t>
            </a:fld>
            <a:endParaRPr lang="fr-FR"/>
          </a:p>
        </p:txBody>
      </p:sp>
      <p:sp>
        <p:nvSpPr>
          <p:cNvPr id="5" name="Espace réservé du pied de page 4">
            <a:extLst>
              <a:ext uri="{FF2B5EF4-FFF2-40B4-BE49-F238E27FC236}">
                <a16:creationId xmlns:a16="http://schemas.microsoft.com/office/drawing/2014/main" id="{4A02921E-A78C-69AA-9BCE-ACD2DC8CF710}"/>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AA0F94B9-7EF5-5B1D-CD47-F6F3D8A11D10}"/>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319162938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A12CBEA-4D64-BD47-ED55-0C74F6202DB1}"/>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0140F725-2BA0-DD28-10FB-F14D58487BC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E4075721-B5A8-B446-8C4F-389D01F30B84}"/>
              </a:ext>
            </a:extLst>
          </p:cNvPr>
          <p:cNvSpPr>
            <a:spLocks noGrp="1"/>
          </p:cNvSpPr>
          <p:nvPr>
            <p:ph type="dt" sz="half" idx="10"/>
          </p:nvPr>
        </p:nvSpPr>
        <p:spPr/>
        <p:txBody>
          <a:bodyPr/>
          <a:lstStyle/>
          <a:p>
            <a:fld id="{77F4AC76-074A-FF47-A064-40E5F80C589A}" type="datetimeFigureOut">
              <a:rPr lang="fr-FR" smtClean="0"/>
              <a:t>04/10/2025</a:t>
            </a:fld>
            <a:endParaRPr lang="fr-FR"/>
          </a:p>
        </p:txBody>
      </p:sp>
      <p:sp>
        <p:nvSpPr>
          <p:cNvPr id="5" name="Espace réservé du pied de page 4">
            <a:extLst>
              <a:ext uri="{FF2B5EF4-FFF2-40B4-BE49-F238E27FC236}">
                <a16:creationId xmlns:a16="http://schemas.microsoft.com/office/drawing/2014/main" id="{34010C2D-FC7C-0A9D-D32D-E4E3D062B677}"/>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B87E81F-E41B-F765-4ACF-6BC518A83CC8}"/>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45249265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8A386F5-722B-64D2-F322-66F60290182F}"/>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45007DE3-7C01-D3B8-536F-6B33C8831EAF}"/>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6557F3A4-DB27-3D9E-A75B-651DC475203B}"/>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856C4E43-8492-CDE7-ED49-2160D2557F2C}"/>
              </a:ext>
            </a:extLst>
          </p:cNvPr>
          <p:cNvSpPr>
            <a:spLocks noGrp="1"/>
          </p:cNvSpPr>
          <p:nvPr>
            <p:ph type="dt" sz="half" idx="10"/>
          </p:nvPr>
        </p:nvSpPr>
        <p:spPr/>
        <p:txBody>
          <a:bodyPr/>
          <a:lstStyle/>
          <a:p>
            <a:fld id="{77F4AC76-074A-FF47-A064-40E5F80C589A}" type="datetimeFigureOut">
              <a:rPr lang="fr-FR" smtClean="0"/>
              <a:t>04/10/2025</a:t>
            </a:fld>
            <a:endParaRPr lang="fr-FR"/>
          </a:p>
        </p:txBody>
      </p:sp>
      <p:sp>
        <p:nvSpPr>
          <p:cNvPr id="6" name="Espace réservé du pied de page 5">
            <a:extLst>
              <a:ext uri="{FF2B5EF4-FFF2-40B4-BE49-F238E27FC236}">
                <a16:creationId xmlns:a16="http://schemas.microsoft.com/office/drawing/2014/main" id="{3B7EB16D-ECE8-36F4-AEC1-F6F283B745C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69BFC3C7-AAB1-1518-7A8D-91926C861B52}"/>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123356919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5A27E3-3584-5D9E-6810-F4F74EF71D09}"/>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DCD26249-8CA5-99AD-C966-53A9F68754F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71F5F9B9-C0CB-B7CB-0554-27E03441691B}"/>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783D36D7-1B12-484C-C561-079A8B8BE48C}"/>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B143909D-1C17-3A95-BD24-98DE4B86D848}"/>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D876CD74-1D21-D7CF-D6DD-36E172BFF479}"/>
              </a:ext>
            </a:extLst>
          </p:cNvPr>
          <p:cNvSpPr>
            <a:spLocks noGrp="1"/>
          </p:cNvSpPr>
          <p:nvPr>
            <p:ph type="dt" sz="half" idx="10"/>
          </p:nvPr>
        </p:nvSpPr>
        <p:spPr/>
        <p:txBody>
          <a:bodyPr/>
          <a:lstStyle/>
          <a:p>
            <a:fld id="{77F4AC76-074A-FF47-A064-40E5F80C589A}" type="datetimeFigureOut">
              <a:rPr lang="fr-FR" smtClean="0"/>
              <a:t>04/10/2025</a:t>
            </a:fld>
            <a:endParaRPr lang="fr-FR"/>
          </a:p>
        </p:txBody>
      </p:sp>
      <p:sp>
        <p:nvSpPr>
          <p:cNvPr id="8" name="Espace réservé du pied de page 7">
            <a:extLst>
              <a:ext uri="{FF2B5EF4-FFF2-40B4-BE49-F238E27FC236}">
                <a16:creationId xmlns:a16="http://schemas.microsoft.com/office/drawing/2014/main" id="{A0D8AF03-4FA0-996F-F320-656630A09D65}"/>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C132D86D-7698-985D-74E7-531B5CDFDA2B}"/>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37012994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520E252D-AB51-8CAD-4B63-C80B7DCC2E36}"/>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43057B81-D31E-BADD-A368-1AC487B27D8C}"/>
              </a:ext>
            </a:extLst>
          </p:cNvPr>
          <p:cNvSpPr>
            <a:spLocks noGrp="1"/>
          </p:cNvSpPr>
          <p:nvPr>
            <p:ph type="dt" sz="half" idx="10"/>
          </p:nvPr>
        </p:nvSpPr>
        <p:spPr/>
        <p:txBody>
          <a:bodyPr/>
          <a:lstStyle/>
          <a:p>
            <a:fld id="{77F4AC76-074A-FF47-A064-40E5F80C589A}" type="datetimeFigureOut">
              <a:rPr lang="fr-FR" smtClean="0"/>
              <a:t>04/10/2025</a:t>
            </a:fld>
            <a:endParaRPr lang="fr-FR"/>
          </a:p>
        </p:txBody>
      </p:sp>
      <p:sp>
        <p:nvSpPr>
          <p:cNvPr id="4" name="Espace réservé du pied de page 3">
            <a:extLst>
              <a:ext uri="{FF2B5EF4-FFF2-40B4-BE49-F238E27FC236}">
                <a16:creationId xmlns:a16="http://schemas.microsoft.com/office/drawing/2014/main" id="{AF0457E3-E51C-072F-842C-3DCBF243A366}"/>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45DF06DA-04F0-B80A-9CEA-DE9E5EE26534}"/>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2077442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4598773C-7C7A-62AF-0CF3-B2B3E9631E1A}"/>
              </a:ext>
            </a:extLst>
          </p:cNvPr>
          <p:cNvSpPr>
            <a:spLocks noGrp="1"/>
          </p:cNvSpPr>
          <p:nvPr>
            <p:ph type="dt" sz="half" idx="10"/>
          </p:nvPr>
        </p:nvSpPr>
        <p:spPr/>
        <p:txBody>
          <a:bodyPr/>
          <a:lstStyle/>
          <a:p>
            <a:fld id="{77F4AC76-074A-FF47-A064-40E5F80C589A}" type="datetimeFigureOut">
              <a:rPr lang="fr-FR" smtClean="0"/>
              <a:t>04/10/2025</a:t>
            </a:fld>
            <a:endParaRPr lang="fr-FR"/>
          </a:p>
        </p:txBody>
      </p:sp>
      <p:sp>
        <p:nvSpPr>
          <p:cNvPr id="3" name="Espace réservé du pied de page 2">
            <a:extLst>
              <a:ext uri="{FF2B5EF4-FFF2-40B4-BE49-F238E27FC236}">
                <a16:creationId xmlns:a16="http://schemas.microsoft.com/office/drawing/2014/main" id="{1D12A66F-4A36-0B7C-89C3-EC928D398673}"/>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C1E75D68-3E69-4F2D-1EE1-E8AB04AA1057}"/>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360711743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6B700BC-D748-F6E6-6789-4BBC936320BA}"/>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72412A42-A511-E0F7-2553-5982289CA92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A5F5F7A1-46B0-72D1-6085-91404CDCDF6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12C6BA30-8235-9E1B-B53D-1788DBCE2A2C}"/>
              </a:ext>
            </a:extLst>
          </p:cNvPr>
          <p:cNvSpPr>
            <a:spLocks noGrp="1"/>
          </p:cNvSpPr>
          <p:nvPr>
            <p:ph type="dt" sz="half" idx="10"/>
          </p:nvPr>
        </p:nvSpPr>
        <p:spPr/>
        <p:txBody>
          <a:bodyPr/>
          <a:lstStyle/>
          <a:p>
            <a:fld id="{77F4AC76-074A-FF47-A064-40E5F80C589A}" type="datetimeFigureOut">
              <a:rPr lang="fr-FR" smtClean="0"/>
              <a:t>04/10/2025</a:t>
            </a:fld>
            <a:endParaRPr lang="fr-FR"/>
          </a:p>
        </p:txBody>
      </p:sp>
      <p:sp>
        <p:nvSpPr>
          <p:cNvPr id="6" name="Espace réservé du pied de page 5">
            <a:extLst>
              <a:ext uri="{FF2B5EF4-FFF2-40B4-BE49-F238E27FC236}">
                <a16:creationId xmlns:a16="http://schemas.microsoft.com/office/drawing/2014/main" id="{2FF2A947-460B-C477-FCA1-EE0D90C88043}"/>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8A67EA70-20B7-D9FC-A23C-23AE57934108}"/>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70933527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7092A96-F5D8-427B-D765-4CF25700F100}"/>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15A15979-F0D5-FBA1-B54D-D23BC4E0898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8F42E38D-23C4-CBCF-517E-BDC453CF054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4343FCDE-BCF2-73D3-0E31-36E892B4700F}"/>
              </a:ext>
            </a:extLst>
          </p:cNvPr>
          <p:cNvSpPr>
            <a:spLocks noGrp="1"/>
          </p:cNvSpPr>
          <p:nvPr>
            <p:ph type="dt" sz="half" idx="10"/>
          </p:nvPr>
        </p:nvSpPr>
        <p:spPr/>
        <p:txBody>
          <a:bodyPr/>
          <a:lstStyle/>
          <a:p>
            <a:fld id="{77F4AC76-074A-FF47-A064-40E5F80C589A}" type="datetimeFigureOut">
              <a:rPr lang="fr-FR" smtClean="0"/>
              <a:t>04/10/2025</a:t>
            </a:fld>
            <a:endParaRPr lang="fr-FR"/>
          </a:p>
        </p:txBody>
      </p:sp>
      <p:sp>
        <p:nvSpPr>
          <p:cNvPr id="6" name="Espace réservé du pied de page 5">
            <a:extLst>
              <a:ext uri="{FF2B5EF4-FFF2-40B4-BE49-F238E27FC236}">
                <a16:creationId xmlns:a16="http://schemas.microsoft.com/office/drawing/2014/main" id="{8C62D299-0711-6D2C-6260-0B8CC049C35E}"/>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21C99A98-1DC6-ADF6-BD2A-5E9D13EF13BD}"/>
              </a:ext>
            </a:extLst>
          </p:cNvPr>
          <p:cNvSpPr>
            <a:spLocks noGrp="1"/>
          </p:cNvSpPr>
          <p:nvPr>
            <p:ph type="sldNum" sz="quarter" idx="12"/>
          </p:nvPr>
        </p:nvSpPr>
        <p:spPr/>
        <p:txBody>
          <a:bodyPr/>
          <a:lstStyle/>
          <a:p>
            <a:fld id="{9B02FAC3-64BF-764C-B1D8-E26E96DE16C4}" type="slidenum">
              <a:rPr lang="fr-FR" smtClean="0"/>
              <a:t>‹N°›</a:t>
            </a:fld>
            <a:endParaRPr lang="fr-FR"/>
          </a:p>
        </p:txBody>
      </p:sp>
    </p:spTree>
    <p:extLst>
      <p:ext uri="{BB962C8B-B14F-4D97-AF65-F5344CB8AC3E}">
        <p14:creationId xmlns:p14="http://schemas.microsoft.com/office/powerpoint/2010/main" val="228059539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49056EB5-F15F-5FF3-7F2C-8805F11C2948}"/>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4E2360DB-7EEB-D019-E441-CBDD2708D9A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F758E3C-16A6-2D32-B3EE-A96B9B0C525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77F4AC76-074A-FF47-A064-40E5F80C589A}" type="datetimeFigureOut">
              <a:rPr lang="fr-FR" smtClean="0"/>
              <a:t>04/10/2025</a:t>
            </a:fld>
            <a:endParaRPr lang="fr-FR"/>
          </a:p>
        </p:txBody>
      </p:sp>
      <p:sp>
        <p:nvSpPr>
          <p:cNvPr id="5" name="Espace réservé du pied de page 4">
            <a:extLst>
              <a:ext uri="{FF2B5EF4-FFF2-40B4-BE49-F238E27FC236}">
                <a16:creationId xmlns:a16="http://schemas.microsoft.com/office/drawing/2014/main" id="{1A8E0D68-E05A-7BB8-B120-1E7F409E431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5B1A1D49-EFEB-1060-1AF7-09DBA8B784E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9B02FAC3-64BF-764C-B1D8-E26E96DE16C4}" type="slidenum">
              <a:rPr lang="fr-FR" smtClean="0"/>
              <a:t>‹N°›</a:t>
            </a:fld>
            <a:endParaRPr lang="fr-FR"/>
          </a:p>
        </p:txBody>
      </p:sp>
    </p:spTree>
    <p:extLst>
      <p:ext uri="{BB962C8B-B14F-4D97-AF65-F5344CB8AC3E}">
        <p14:creationId xmlns:p14="http://schemas.microsoft.com/office/powerpoint/2010/main" val="202308870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6955C1C-BC3E-7107-25A6-36B7216E640A}"/>
              </a:ext>
            </a:extLst>
          </p:cNvPr>
          <p:cNvSpPr>
            <a:spLocks noGrp="1"/>
          </p:cNvSpPr>
          <p:nvPr>
            <p:ph type="ctrTitle"/>
          </p:nvPr>
        </p:nvSpPr>
        <p:spPr>
          <a:xfrm>
            <a:off x="1524000" y="1507954"/>
            <a:ext cx="9144000" cy="2387600"/>
          </a:xfrm>
        </p:spPr>
        <p:txBody>
          <a:bodyPr>
            <a:normAutofit fontScale="90000"/>
          </a:bodyPr>
          <a:lstStyle/>
          <a:p>
            <a:r>
              <a:rPr lang="fr-FR" dirty="0"/>
              <a:t>ERP &amp; CRM</a:t>
            </a:r>
            <a:br>
              <a:rPr lang="fr-FR" dirty="0"/>
            </a:br>
            <a:br>
              <a:rPr lang="fr-FR" dirty="0"/>
            </a:br>
            <a:r>
              <a:rPr lang="fr-FR" dirty="0"/>
              <a:t>PRESENTE AVEC ODOO</a:t>
            </a:r>
          </a:p>
        </p:txBody>
      </p:sp>
      <p:sp>
        <p:nvSpPr>
          <p:cNvPr id="3" name="Sous-titre 2">
            <a:extLst>
              <a:ext uri="{FF2B5EF4-FFF2-40B4-BE49-F238E27FC236}">
                <a16:creationId xmlns:a16="http://schemas.microsoft.com/office/drawing/2014/main" id="{BE25B50B-776D-616B-B44E-90601E55150A}"/>
              </a:ext>
            </a:extLst>
          </p:cNvPr>
          <p:cNvSpPr>
            <a:spLocks noGrp="1"/>
          </p:cNvSpPr>
          <p:nvPr>
            <p:ph type="subTitle" idx="1"/>
          </p:nvPr>
        </p:nvSpPr>
        <p:spPr>
          <a:xfrm>
            <a:off x="1524000" y="4795971"/>
            <a:ext cx="9144000" cy="1655762"/>
          </a:xfrm>
        </p:spPr>
        <p:txBody>
          <a:bodyPr>
            <a:normAutofit/>
          </a:bodyPr>
          <a:lstStyle/>
          <a:p>
            <a:r>
              <a:rPr lang="fr-FR" dirty="0"/>
              <a:t>Cours réalisé par Lilian Mirabel &amp; </a:t>
            </a:r>
            <a:r>
              <a:rPr lang="fr-FR" dirty="0" err="1"/>
              <a:t>Ander</a:t>
            </a:r>
            <a:r>
              <a:rPr lang="fr-FR" dirty="0"/>
              <a:t> </a:t>
            </a:r>
            <a:r>
              <a:rPr lang="fr-FR" dirty="0" err="1"/>
              <a:t>Piciura</a:t>
            </a:r>
            <a:endParaRPr lang="fr-FR" dirty="0"/>
          </a:p>
          <a:p>
            <a:endParaRPr lang="fr-FR" dirty="0"/>
          </a:p>
          <a:p>
            <a:r>
              <a:rPr lang="fr-FR" dirty="0"/>
              <a:t>Systèmes D’information</a:t>
            </a:r>
          </a:p>
        </p:txBody>
      </p:sp>
    </p:spTree>
    <p:extLst>
      <p:ext uri="{BB962C8B-B14F-4D97-AF65-F5344CB8AC3E}">
        <p14:creationId xmlns:p14="http://schemas.microsoft.com/office/powerpoint/2010/main" val="3507266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61134A-F285-07AC-2698-985A8D56B0AC}"/>
              </a:ext>
            </a:extLst>
          </p:cNvPr>
          <p:cNvSpPr>
            <a:spLocks noGrp="1"/>
          </p:cNvSpPr>
          <p:nvPr>
            <p:ph type="title"/>
          </p:nvPr>
        </p:nvSpPr>
        <p:spPr/>
        <p:txBody>
          <a:bodyPr/>
          <a:lstStyle/>
          <a:p>
            <a:r>
              <a:rPr lang="fr-FR" dirty="0"/>
              <a:t>Installation de Odoo</a:t>
            </a:r>
          </a:p>
        </p:txBody>
      </p:sp>
      <p:sp>
        <p:nvSpPr>
          <p:cNvPr id="3" name="Espace réservé du contenu 2">
            <a:extLst>
              <a:ext uri="{FF2B5EF4-FFF2-40B4-BE49-F238E27FC236}">
                <a16:creationId xmlns:a16="http://schemas.microsoft.com/office/drawing/2014/main" id="{E695DF6D-C0A4-61C8-F992-474D5034E798}"/>
              </a:ext>
            </a:extLst>
          </p:cNvPr>
          <p:cNvSpPr>
            <a:spLocks noGrp="1"/>
          </p:cNvSpPr>
          <p:nvPr>
            <p:ph idx="1"/>
          </p:nvPr>
        </p:nvSpPr>
        <p:spPr/>
        <p:txBody>
          <a:bodyPr/>
          <a:lstStyle/>
          <a:p>
            <a:pPr marL="0" indent="0">
              <a:buNone/>
            </a:pPr>
            <a:r>
              <a:rPr lang="fr-FR" dirty="0"/>
              <a:t>Pour l’installation, nous allons utiliser Docker.</a:t>
            </a:r>
          </a:p>
          <a:p>
            <a:pPr marL="0" indent="0">
              <a:buNone/>
            </a:pPr>
            <a:endParaRPr lang="fr-FR" dirty="0"/>
          </a:p>
          <a:p>
            <a:pPr marL="0" indent="0">
              <a:buNone/>
            </a:pPr>
            <a:r>
              <a:rPr lang="fr-FR" dirty="0"/>
              <a:t>Pour ce faire, dans un dossier, il faut créer 2 documents.</a:t>
            </a:r>
          </a:p>
          <a:p>
            <a:pPr marL="0" indent="0">
              <a:buNone/>
            </a:pPr>
            <a:r>
              <a:rPr lang="fr-FR" dirty="0"/>
              <a:t>docker-</a:t>
            </a:r>
            <a:r>
              <a:rPr lang="fr-FR" dirty="0" err="1"/>
              <a:t>compose.yml</a:t>
            </a:r>
            <a:r>
              <a:rPr lang="fr-FR" dirty="0"/>
              <a:t> et </a:t>
            </a:r>
            <a:r>
              <a:rPr lang="fr-FR" dirty="0" err="1"/>
              <a:t>Dockerfile</a:t>
            </a:r>
            <a:r>
              <a:rPr lang="fr-FR" dirty="0"/>
              <a:t>.</a:t>
            </a:r>
            <a:br>
              <a:rPr lang="fr-FR" dirty="0"/>
            </a:br>
            <a:br>
              <a:rPr lang="fr-FR" dirty="0"/>
            </a:br>
            <a:r>
              <a:rPr lang="fr-FR" dirty="0"/>
              <a:t>Ensuite il faut bien configurer les fichiers puis lancer le conteneur.</a:t>
            </a:r>
          </a:p>
          <a:p>
            <a:pPr marL="0" indent="0">
              <a:buNone/>
            </a:pPr>
            <a:endParaRPr lang="fr-FR" dirty="0"/>
          </a:p>
          <a:p>
            <a:pPr marL="0" indent="0">
              <a:buNone/>
            </a:pPr>
            <a:r>
              <a:rPr lang="fr-FR" dirty="0"/>
              <a:t>Ensuite il faut se rendre sur son localhost pour accéder a la configuration</a:t>
            </a:r>
          </a:p>
        </p:txBody>
      </p:sp>
    </p:spTree>
    <p:extLst>
      <p:ext uri="{BB962C8B-B14F-4D97-AF65-F5344CB8AC3E}">
        <p14:creationId xmlns:p14="http://schemas.microsoft.com/office/powerpoint/2010/main" val="260212087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716CFE9-B636-F849-801B-B6439CC0B13E}"/>
              </a:ext>
            </a:extLst>
          </p:cNvPr>
          <p:cNvSpPr>
            <a:spLocks noGrp="1"/>
          </p:cNvSpPr>
          <p:nvPr>
            <p:ph type="title"/>
          </p:nvPr>
        </p:nvSpPr>
        <p:spPr/>
        <p:txBody>
          <a:bodyPr/>
          <a:lstStyle/>
          <a:p>
            <a:pPr algn="ctr"/>
            <a:r>
              <a:rPr lang="fr-FR" dirty="0"/>
              <a:t>Configurer Odoo à la première connexion</a:t>
            </a:r>
          </a:p>
        </p:txBody>
      </p:sp>
      <p:pic>
        <p:nvPicPr>
          <p:cNvPr id="4" name="Espace réservé du contenu 3">
            <a:extLst>
              <a:ext uri="{FF2B5EF4-FFF2-40B4-BE49-F238E27FC236}">
                <a16:creationId xmlns:a16="http://schemas.microsoft.com/office/drawing/2014/main" id="{14B2377E-2CBE-DFA8-7C29-C20051C9E5E5}"/>
              </a:ext>
            </a:extLst>
          </p:cNvPr>
          <p:cNvPicPr>
            <a:picLocks noGrp="1" noChangeAspect="1"/>
          </p:cNvPicPr>
          <p:nvPr>
            <p:ph idx="1"/>
          </p:nvPr>
        </p:nvPicPr>
        <p:blipFill>
          <a:blip r:embed="rId2" cstate="print">
            <a:extLst>
              <a:ext uri="{28A0092B-C50C-407E-A947-70E740481C1C}">
                <a14:useLocalDpi xmlns:a14="http://schemas.microsoft.com/office/drawing/2010/main" val="0"/>
              </a:ext>
            </a:extLst>
          </a:blip>
          <a:stretch>
            <a:fillRect/>
          </a:stretch>
        </p:blipFill>
        <p:spPr>
          <a:xfrm>
            <a:off x="3404573" y="1887409"/>
            <a:ext cx="5382854" cy="4351338"/>
          </a:xfrm>
          <a:prstGeom prst="rect">
            <a:avLst/>
          </a:prstGeom>
        </p:spPr>
      </p:pic>
    </p:spTree>
    <p:extLst>
      <p:ext uri="{BB962C8B-B14F-4D97-AF65-F5344CB8AC3E}">
        <p14:creationId xmlns:p14="http://schemas.microsoft.com/office/powerpoint/2010/main" val="19369741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37CBD06-3A7B-98D7-36F3-8A0A00524BB7}"/>
              </a:ext>
            </a:extLst>
          </p:cNvPr>
          <p:cNvSpPr>
            <a:spLocks noGrp="1"/>
          </p:cNvSpPr>
          <p:nvPr>
            <p:ph type="title"/>
          </p:nvPr>
        </p:nvSpPr>
        <p:spPr/>
        <p:txBody>
          <a:bodyPr/>
          <a:lstStyle/>
          <a:p>
            <a:r>
              <a:rPr lang="fr-FR" dirty="0"/>
              <a:t>Paramétrage de l’entreprise</a:t>
            </a:r>
          </a:p>
        </p:txBody>
      </p:sp>
      <p:pic>
        <p:nvPicPr>
          <p:cNvPr id="5" name="Espace réservé du contenu 4">
            <a:extLst>
              <a:ext uri="{FF2B5EF4-FFF2-40B4-BE49-F238E27FC236}">
                <a16:creationId xmlns:a16="http://schemas.microsoft.com/office/drawing/2014/main" id="{C032B0FB-EC8D-86BC-9D88-C330AEC001CE}"/>
              </a:ext>
            </a:extLst>
          </p:cNvPr>
          <p:cNvPicPr>
            <a:picLocks noGrp="1" noChangeAspect="1"/>
          </p:cNvPicPr>
          <p:nvPr>
            <p:ph idx="1"/>
          </p:nvPr>
        </p:nvPicPr>
        <p:blipFill>
          <a:blip r:embed="rId2"/>
          <a:stretch>
            <a:fillRect/>
          </a:stretch>
        </p:blipFill>
        <p:spPr>
          <a:xfrm>
            <a:off x="2396020" y="1773374"/>
            <a:ext cx="7399960" cy="4351338"/>
          </a:xfrm>
        </p:spPr>
      </p:pic>
    </p:spTree>
    <p:extLst>
      <p:ext uri="{BB962C8B-B14F-4D97-AF65-F5344CB8AC3E}">
        <p14:creationId xmlns:p14="http://schemas.microsoft.com/office/powerpoint/2010/main" val="66650078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C54CE7A-237D-AB53-0A35-1932D99BBA7D}"/>
              </a:ext>
            </a:extLst>
          </p:cNvPr>
          <p:cNvSpPr>
            <a:spLocks noGrp="1"/>
          </p:cNvSpPr>
          <p:nvPr>
            <p:ph type="title"/>
          </p:nvPr>
        </p:nvSpPr>
        <p:spPr>
          <a:xfrm>
            <a:off x="838200" y="2766218"/>
            <a:ext cx="10515600" cy="1325563"/>
          </a:xfrm>
        </p:spPr>
        <p:txBody>
          <a:bodyPr/>
          <a:lstStyle/>
          <a:p>
            <a:r>
              <a:rPr lang="fr-FR" dirty="0"/>
              <a:t>Odoo propose des catalogues d’application</a:t>
            </a:r>
          </a:p>
        </p:txBody>
      </p:sp>
    </p:spTree>
    <p:extLst>
      <p:ext uri="{BB962C8B-B14F-4D97-AF65-F5344CB8AC3E}">
        <p14:creationId xmlns:p14="http://schemas.microsoft.com/office/powerpoint/2010/main" val="326203838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C146CE0-A3B7-FCED-7CA2-BB56CF0837C6}"/>
              </a:ext>
            </a:extLst>
          </p:cNvPr>
          <p:cNvSpPr>
            <a:spLocks noGrp="1"/>
          </p:cNvSpPr>
          <p:nvPr>
            <p:ph type="title"/>
          </p:nvPr>
        </p:nvSpPr>
        <p:spPr>
          <a:xfrm>
            <a:off x="838199" y="304165"/>
            <a:ext cx="10515600" cy="1325563"/>
          </a:xfrm>
        </p:spPr>
        <p:txBody>
          <a:bodyPr/>
          <a:lstStyle/>
          <a:p>
            <a:pPr algn="ctr"/>
            <a:r>
              <a:rPr lang="fr-FR" dirty="0"/>
              <a:t>Catalogue des applications </a:t>
            </a:r>
          </a:p>
        </p:txBody>
      </p:sp>
      <p:pic>
        <p:nvPicPr>
          <p:cNvPr id="5" name="Espace réservé du contenu 4" descr="Une image contenant capture d’écran, logiciel&#10;&#10;Le contenu généré par l’IA peut être incorrect.">
            <a:extLst>
              <a:ext uri="{FF2B5EF4-FFF2-40B4-BE49-F238E27FC236}">
                <a16:creationId xmlns:a16="http://schemas.microsoft.com/office/drawing/2014/main" id="{8E398203-68ED-4A6F-4F1B-AF2B7B35918C}"/>
              </a:ext>
            </a:extLst>
          </p:cNvPr>
          <p:cNvPicPr>
            <a:picLocks noGrp="1" noChangeAspect="1"/>
          </p:cNvPicPr>
          <p:nvPr>
            <p:ph idx="1"/>
          </p:nvPr>
        </p:nvPicPr>
        <p:blipFill>
          <a:blip r:embed="rId2"/>
          <a:stretch>
            <a:fillRect/>
          </a:stretch>
        </p:blipFill>
        <p:spPr>
          <a:xfrm>
            <a:off x="2224622" y="1790791"/>
            <a:ext cx="7742755" cy="4351338"/>
          </a:xfrm>
        </p:spPr>
      </p:pic>
    </p:spTree>
    <p:extLst>
      <p:ext uri="{BB962C8B-B14F-4D97-AF65-F5344CB8AC3E}">
        <p14:creationId xmlns:p14="http://schemas.microsoft.com/office/powerpoint/2010/main" val="35590093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5F36CA8-2D9D-4B60-0F79-DA2D4E0EDDE7}"/>
              </a:ext>
            </a:extLst>
          </p:cNvPr>
          <p:cNvSpPr>
            <a:spLocks noGrp="1"/>
          </p:cNvSpPr>
          <p:nvPr>
            <p:ph type="title"/>
          </p:nvPr>
        </p:nvSpPr>
        <p:spPr/>
        <p:txBody>
          <a:bodyPr/>
          <a:lstStyle/>
          <a:p>
            <a:pPr algn="ctr"/>
            <a:r>
              <a:rPr lang="fr-FR" dirty="0"/>
              <a:t>Les applications Odoo</a:t>
            </a:r>
          </a:p>
        </p:txBody>
      </p:sp>
      <p:sp>
        <p:nvSpPr>
          <p:cNvPr id="3" name="Espace réservé du contenu 2">
            <a:extLst>
              <a:ext uri="{FF2B5EF4-FFF2-40B4-BE49-F238E27FC236}">
                <a16:creationId xmlns:a16="http://schemas.microsoft.com/office/drawing/2014/main" id="{B8625622-6903-4956-CA1B-8CC7428A0DFF}"/>
              </a:ext>
            </a:extLst>
          </p:cNvPr>
          <p:cNvSpPr>
            <a:spLocks noGrp="1"/>
          </p:cNvSpPr>
          <p:nvPr>
            <p:ph idx="1"/>
          </p:nvPr>
        </p:nvSpPr>
        <p:spPr/>
        <p:txBody>
          <a:bodyPr/>
          <a:lstStyle/>
          <a:p>
            <a:r>
              <a:rPr lang="fr-FR" dirty="0"/>
              <a:t>Elles sont modulaires </a:t>
            </a:r>
          </a:p>
          <a:p>
            <a:endParaRPr lang="fr-FR" dirty="0"/>
          </a:p>
          <a:p>
            <a:r>
              <a:rPr lang="fr-FR" dirty="0"/>
              <a:t>Open-source avec la possibilité d’en développer</a:t>
            </a:r>
          </a:p>
          <a:p>
            <a:endParaRPr lang="fr-FR" dirty="0"/>
          </a:p>
          <a:p>
            <a:r>
              <a:rPr lang="fr-FR" dirty="0"/>
              <a:t>Facile d’intégration</a:t>
            </a:r>
          </a:p>
          <a:p>
            <a:endParaRPr lang="fr-FR" dirty="0"/>
          </a:p>
          <a:p>
            <a:r>
              <a:rPr lang="fr-FR" dirty="0"/>
              <a:t>Quasiment tous les secteurs sont représentés</a:t>
            </a:r>
          </a:p>
        </p:txBody>
      </p:sp>
    </p:spTree>
    <p:extLst>
      <p:ext uri="{BB962C8B-B14F-4D97-AF65-F5344CB8AC3E}">
        <p14:creationId xmlns:p14="http://schemas.microsoft.com/office/powerpoint/2010/main" val="422940882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1023C3F6-559E-250B-6339-CCE52CDE2D3B}"/>
              </a:ext>
            </a:extLst>
          </p:cNvPr>
          <p:cNvSpPr>
            <a:spLocks noGrp="1"/>
          </p:cNvSpPr>
          <p:nvPr>
            <p:ph type="title"/>
          </p:nvPr>
        </p:nvSpPr>
        <p:spPr/>
        <p:txBody>
          <a:bodyPr/>
          <a:lstStyle/>
          <a:p>
            <a:r>
              <a:rPr lang="fr-FR" dirty="0"/>
              <a:t>Revenons a notre </a:t>
            </a:r>
            <a:r>
              <a:rPr lang="fr-FR" dirty="0" err="1"/>
              <a:t>Covoit’Ouest</a:t>
            </a:r>
            <a:endParaRPr lang="fr-FR" dirty="0"/>
          </a:p>
        </p:txBody>
      </p:sp>
      <p:sp>
        <p:nvSpPr>
          <p:cNvPr id="3" name="Espace réservé du contenu 2">
            <a:extLst>
              <a:ext uri="{FF2B5EF4-FFF2-40B4-BE49-F238E27FC236}">
                <a16:creationId xmlns:a16="http://schemas.microsoft.com/office/drawing/2014/main" id="{A256099F-001D-4CA2-0783-526A0CD40F6B}"/>
              </a:ext>
            </a:extLst>
          </p:cNvPr>
          <p:cNvSpPr>
            <a:spLocks noGrp="1"/>
          </p:cNvSpPr>
          <p:nvPr>
            <p:ph idx="1"/>
          </p:nvPr>
        </p:nvSpPr>
        <p:spPr/>
        <p:txBody>
          <a:bodyPr/>
          <a:lstStyle/>
          <a:p>
            <a:pPr marL="0" indent="0">
              <a:buNone/>
            </a:pPr>
            <a:r>
              <a:rPr lang="fr-FR" dirty="0"/>
              <a:t>Il existe un module communautaire (et français</a:t>
            </a:r>
            <a:r>
              <a:rPr lang="fr-FR" dirty="0">
                <a:sym typeface="Wingdings" pitchFamily="2" charset="2"/>
              </a:rPr>
              <a:t>) pour le covoiture.</a:t>
            </a:r>
          </a:p>
          <a:p>
            <a:pPr marL="0" indent="0">
              <a:buNone/>
            </a:pPr>
            <a:br>
              <a:rPr lang="fr-FR" dirty="0"/>
            </a:br>
            <a:endParaRPr lang="fr-FR" dirty="0"/>
          </a:p>
          <a:p>
            <a:pPr marL="0" indent="0">
              <a:buNone/>
            </a:pPr>
            <a:endParaRPr lang="fr-FR" dirty="0"/>
          </a:p>
          <a:p>
            <a:pPr marL="0" indent="0">
              <a:buNone/>
            </a:pPr>
            <a:endParaRPr lang="fr-FR" dirty="0"/>
          </a:p>
          <a:p>
            <a:pPr marL="0" indent="0">
              <a:buNone/>
            </a:pPr>
            <a:endParaRPr lang="fr-FR" dirty="0"/>
          </a:p>
          <a:p>
            <a:pPr marL="0" indent="0">
              <a:buNone/>
            </a:pPr>
            <a:endParaRPr lang="fr-FR" dirty="0"/>
          </a:p>
          <a:p>
            <a:pPr marL="0" indent="0">
              <a:buNone/>
            </a:pPr>
            <a:r>
              <a:rPr lang="fr-FR" dirty="0"/>
              <a:t>Malheureusement, je n’ai pas réussi a l’installer pour l’utiliser. </a:t>
            </a:r>
          </a:p>
        </p:txBody>
      </p:sp>
      <p:pic>
        <p:nvPicPr>
          <p:cNvPr id="5" name="Image 4" descr="Une image contenant capture d’écran, texte&#10;&#10;Le contenu généré par l’IA peut être incorrect.">
            <a:extLst>
              <a:ext uri="{FF2B5EF4-FFF2-40B4-BE49-F238E27FC236}">
                <a16:creationId xmlns:a16="http://schemas.microsoft.com/office/drawing/2014/main" id="{C6B504F6-07B5-C019-60C8-98498BF1EEA0}"/>
              </a:ext>
            </a:extLst>
          </p:cNvPr>
          <p:cNvPicPr>
            <a:picLocks noChangeAspect="1"/>
          </p:cNvPicPr>
          <p:nvPr/>
        </p:nvPicPr>
        <p:blipFill>
          <a:blip r:embed="rId2"/>
          <a:stretch>
            <a:fillRect/>
          </a:stretch>
        </p:blipFill>
        <p:spPr>
          <a:xfrm>
            <a:off x="2209800" y="2523028"/>
            <a:ext cx="7772400" cy="2179343"/>
          </a:xfrm>
          <a:prstGeom prst="rect">
            <a:avLst/>
          </a:prstGeom>
        </p:spPr>
      </p:pic>
      <p:sp>
        <p:nvSpPr>
          <p:cNvPr id="6" name="ZoneTexte 5">
            <a:extLst>
              <a:ext uri="{FF2B5EF4-FFF2-40B4-BE49-F238E27FC236}">
                <a16:creationId xmlns:a16="http://schemas.microsoft.com/office/drawing/2014/main" id="{394F2E99-0F76-F466-C396-49932EDB21B7}"/>
              </a:ext>
            </a:extLst>
          </p:cNvPr>
          <p:cNvSpPr txBox="1"/>
          <p:nvPr/>
        </p:nvSpPr>
        <p:spPr>
          <a:xfrm>
            <a:off x="6761747" y="5305926"/>
            <a:ext cx="184731" cy="369332"/>
          </a:xfrm>
          <a:prstGeom prst="rect">
            <a:avLst/>
          </a:prstGeom>
          <a:noFill/>
        </p:spPr>
        <p:txBody>
          <a:bodyPr wrap="none" rtlCol="0">
            <a:spAutoFit/>
          </a:bodyPr>
          <a:lstStyle/>
          <a:p>
            <a:endParaRPr lang="fr-FR" dirty="0"/>
          </a:p>
        </p:txBody>
      </p:sp>
    </p:spTree>
    <p:extLst>
      <p:ext uri="{BB962C8B-B14F-4D97-AF65-F5344CB8AC3E}">
        <p14:creationId xmlns:p14="http://schemas.microsoft.com/office/powerpoint/2010/main" val="37845910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24891D7-542C-B62C-F485-115B811CD28C}"/>
              </a:ext>
            </a:extLst>
          </p:cNvPr>
          <p:cNvSpPr>
            <a:spLocks noGrp="1"/>
          </p:cNvSpPr>
          <p:nvPr>
            <p:ph type="title"/>
          </p:nvPr>
        </p:nvSpPr>
        <p:spPr/>
        <p:txBody>
          <a:bodyPr/>
          <a:lstStyle/>
          <a:p>
            <a:r>
              <a:rPr lang="fr-FR" dirty="0"/>
              <a:t>Sommaire</a:t>
            </a:r>
          </a:p>
        </p:txBody>
      </p:sp>
      <p:sp>
        <p:nvSpPr>
          <p:cNvPr id="3" name="Espace réservé du contenu 2">
            <a:extLst>
              <a:ext uri="{FF2B5EF4-FFF2-40B4-BE49-F238E27FC236}">
                <a16:creationId xmlns:a16="http://schemas.microsoft.com/office/drawing/2014/main" id="{A9FDD94E-9A61-26FD-35CE-4C43EF5E3A7D}"/>
              </a:ext>
            </a:extLst>
          </p:cNvPr>
          <p:cNvSpPr>
            <a:spLocks noGrp="1"/>
          </p:cNvSpPr>
          <p:nvPr>
            <p:ph idx="1"/>
          </p:nvPr>
        </p:nvSpPr>
        <p:spPr/>
        <p:txBody>
          <a:bodyPr/>
          <a:lstStyle/>
          <a:p>
            <a:endParaRPr lang="fr-FR" dirty="0"/>
          </a:p>
          <a:p>
            <a:r>
              <a:rPr lang="fr-FR" dirty="0"/>
              <a:t>Pourquoi utiliser un CRM &amp; ERP</a:t>
            </a:r>
          </a:p>
          <a:p>
            <a:endParaRPr lang="fr-FR" dirty="0"/>
          </a:p>
          <a:p>
            <a:r>
              <a:rPr lang="fr-FR" dirty="0"/>
              <a:t>Comment installer Odoo</a:t>
            </a:r>
          </a:p>
          <a:p>
            <a:endParaRPr lang="fr-FR" dirty="0"/>
          </a:p>
          <a:p>
            <a:r>
              <a:rPr lang="fr-FR" dirty="0"/>
              <a:t>A rajouter</a:t>
            </a:r>
          </a:p>
          <a:p>
            <a:endParaRPr lang="fr-FR" dirty="0"/>
          </a:p>
          <a:p>
            <a:endParaRPr lang="fr-FR" dirty="0"/>
          </a:p>
        </p:txBody>
      </p:sp>
    </p:spTree>
    <p:extLst>
      <p:ext uri="{BB962C8B-B14F-4D97-AF65-F5344CB8AC3E}">
        <p14:creationId xmlns:p14="http://schemas.microsoft.com/office/powerpoint/2010/main" val="400251248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05E3D5A-1CEC-D528-597F-BB9D80B91B6C}"/>
              </a:ext>
            </a:extLst>
          </p:cNvPr>
          <p:cNvSpPr>
            <a:spLocks noGrp="1"/>
          </p:cNvSpPr>
          <p:nvPr>
            <p:ph type="title"/>
          </p:nvPr>
        </p:nvSpPr>
        <p:spPr/>
        <p:txBody>
          <a:bodyPr/>
          <a:lstStyle/>
          <a:p>
            <a:r>
              <a:rPr lang="fr-FR" dirty="0"/>
              <a:t>Qu’est ce qu’un ERP et un CRM</a:t>
            </a:r>
          </a:p>
        </p:txBody>
      </p:sp>
      <p:sp>
        <p:nvSpPr>
          <p:cNvPr id="3" name="Espace réservé du contenu 2">
            <a:extLst>
              <a:ext uri="{FF2B5EF4-FFF2-40B4-BE49-F238E27FC236}">
                <a16:creationId xmlns:a16="http://schemas.microsoft.com/office/drawing/2014/main" id="{96619E65-2E71-B4F1-CFBD-8DCF6CEAE9EE}"/>
              </a:ext>
            </a:extLst>
          </p:cNvPr>
          <p:cNvSpPr>
            <a:spLocks noGrp="1"/>
          </p:cNvSpPr>
          <p:nvPr>
            <p:ph idx="1"/>
          </p:nvPr>
        </p:nvSpPr>
        <p:spPr>
          <a:xfrm>
            <a:off x="838200" y="1964962"/>
            <a:ext cx="10515600" cy="4351338"/>
          </a:xfrm>
        </p:spPr>
        <p:txBody>
          <a:bodyPr/>
          <a:lstStyle/>
          <a:p>
            <a:r>
              <a:rPr lang="fr-FR" b="1" dirty="0"/>
              <a:t>ERP (Enterprise Resource Planning)</a:t>
            </a:r>
            <a:r>
              <a:rPr lang="fr-FR" dirty="0"/>
              <a:t> : logiciel qui centralise et gère toutes les activités d’une entreprise (comptabilité, stock, production, achats, etc.) dans un seul système.</a:t>
            </a:r>
          </a:p>
          <a:p>
            <a:endParaRPr lang="fr-FR" dirty="0"/>
          </a:p>
          <a:p>
            <a:endParaRPr lang="fr-FR" dirty="0"/>
          </a:p>
          <a:p>
            <a:r>
              <a:rPr lang="fr-FR" b="1" dirty="0"/>
              <a:t>CRM (Customer Relationship Management)</a:t>
            </a:r>
            <a:r>
              <a:rPr lang="fr-FR" dirty="0"/>
              <a:t> : logiciel qui aide à gérer les relations avec les clients, suivre les ventes, le marketing et le support client.</a:t>
            </a:r>
          </a:p>
        </p:txBody>
      </p:sp>
    </p:spTree>
    <p:extLst>
      <p:ext uri="{BB962C8B-B14F-4D97-AF65-F5344CB8AC3E}">
        <p14:creationId xmlns:p14="http://schemas.microsoft.com/office/powerpoint/2010/main" val="13585933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91CB6C3-C066-104B-63E1-572F47227607}"/>
              </a:ext>
            </a:extLst>
          </p:cNvPr>
          <p:cNvSpPr>
            <a:spLocks noGrp="1"/>
          </p:cNvSpPr>
          <p:nvPr>
            <p:ph type="title"/>
          </p:nvPr>
        </p:nvSpPr>
        <p:spPr>
          <a:xfrm>
            <a:off x="838199" y="266271"/>
            <a:ext cx="10515600" cy="1325563"/>
          </a:xfrm>
        </p:spPr>
        <p:txBody>
          <a:bodyPr/>
          <a:lstStyle/>
          <a:p>
            <a:r>
              <a:rPr lang="fr-FR" dirty="0"/>
              <a:t>Il était une fois …..</a:t>
            </a:r>
          </a:p>
        </p:txBody>
      </p:sp>
      <p:pic>
        <p:nvPicPr>
          <p:cNvPr id="5" name="Espace réservé du contenu 4">
            <a:extLst>
              <a:ext uri="{FF2B5EF4-FFF2-40B4-BE49-F238E27FC236}">
                <a16:creationId xmlns:a16="http://schemas.microsoft.com/office/drawing/2014/main" id="{5A7B51C5-38C0-12B7-D429-AE0166F14F2F}"/>
              </a:ext>
            </a:extLst>
          </p:cNvPr>
          <p:cNvPicPr>
            <a:picLocks noGrp="1" noChangeAspect="1"/>
          </p:cNvPicPr>
          <p:nvPr>
            <p:ph idx="1"/>
          </p:nvPr>
        </p:nvPicPr>
        <p:blipFill>
          <a:blip r:embed="rId2"/>
          <a:stretch>
            <a:fillRect/>
          </a:stretch>
        </p:blipFill>
        <p:spPr>
          <a:xfrm>
            <a:off x="2649862" y="1700317"/>
            <a:ext cx="6892273" cy="4594849"/>
          </a:xfrm>
        </p:spPr>
      </p:pic>
    </p:spTree>
    <p:extLst>
      <p:ext uri="{BB962C8B-B14F-4D97-AF65-F5344CB8AC3E}">
        <p14:creationId xmlns:p14="http://schemas.microsoft.com/office/powerpoint/2010/main" val="13574806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36188C9-0DCA-2B3E-423A-EFED51E6B67F}"/>
              </a:ext>
            </a:extLst>
          </p:cNvPr>
          <p:cNvSpPr>
            <a:spLocks noGrp="1"/>
          </p:cNvSpPr>
          <p:nvPr>
            <p:ph type="title"/>
          </p:nvPr>
        </p:nvSpPr>
        <p:spPr>
          <a:xfrm>
            <a:off x="702275" y="18255"/>
            <a:ext cx="10515600" cy="1325563"/>
          </a:xfrm>
        </p:spPr>
        <p:txBody>
          <a:bodyPr/>
          <a:lstStyle/>
          <a:p>
            <a:r>
              <a:rPr lang="fr-FR" b="1" dirty="0"/>
              <a:t>Il était une fois… </a:t>
            </a:r>
            <a:r>
              <a:rPr lang="fr-FR" b="1" dirty="0" err="1"/>
              <a:t>Covoit’Ouest</a:t>
            </a:r>
            <a:endParaRPr lang="fr-FR" dirty="0"/>
          </a:p>
        </p:txBody>
      </p:sp>
      <p:sp>
        <p:nvSpPr>
          <p:cNvPr id="3" name="Espace réservé du contenu 2">
            <a:extLst>
              <a:ext uri="{FF2B5EF4-FFF2-40B4-BE49-F238E27FC236}">
                <a16:creationId xmlns:a16="http://schemas.microsoft.com/office/drawing/2014/main" id="{2411E70C-21C0-8BB0-B01A-27F328029E3C}"/>
              </a:ext>
            </a:extLst>
          </p:cNvPr>
          <p:cNvSpPr>
            <a:spLocks noGrp="1"/>
          </p:cNvSpPr>
          <p:nvPr>
            <p:ph idx="1"/>
          </p:nvPr>
        </p:nvSpPr>
        <p:spPr>
          <a:xfrm>
            <a:off x="702275" y="1747601"/>
            <a:ext cx="10515600" cy="4351338"/>
          </a:xfrm>
        </p:spPr>
        <p:txBody>
          <a:bodyPr>
            <a:normAutofit fontScale="62500" lnSpcReduction="20000"/>
          </a:bodyPr>
          <a:lstStyle/>
          <a:p>
            <a:pPr marL="0" indent="0">
              <a:buNone/>
            </a:pPr>
            <a:r>
              <a:rPr lang="fr-FR" dirty="0"/>
              <a:t>Il était une fois une entreprise appelée </a:t>
            </a:r>
            <a:r>
              <a:rPr lang="fr-FR" b="1" dirty="0" err="1"/>
              <a:t>Covoit’Ouest</a:t>
            </a:r>
            <a:r>
              <a:rPr lang="fr-FR" dirty="0"/>
              <a:t>, spécialisée dans le covoiturage régional. Au départ, tout se passait à petite échelle : quelques trajets par jour, quelques dizaines de clients, et un tableau Excel pour suivre les réservations. Mais au fil du temps, l’entreprise grandit rapidement. Les inscriptions affluaient, les demandes de trajets se multipliaient, et les employés commençaient à s’emmêler dans les informations.</a:t>
            </a:r>
          </a:p>
          <a:p>
            <a:pPr marL="0" indent="0">
              <a:buNone/>
            </a:pPr>
            <a:r>
              <a:rPr lang="fr-FR" dirty="0"/>
              <a:t>Sans </a:t>
            </a:r>
            <a:r>
              <a:rPr lang="fr-FR" b="1" dirty="0"/>
              <a:t>ERP</a:t>
            </a:r>
            <a:r>
              <a:rPr lang="fr-FR" dirty="0"/>
              <a:t> ni </a:t>
            </a:r>
            <a:r>
              <a:rPr lang="fr-FR" b="1" dirty="0"/>
              <a:t>CRM</a:t>
            </a:r>
            <a:r>
              <a:rPr lang="fr-FR" dirty="0"/>
              <a:t>, la situation devint rapidement chaotique :</a:t>
            </a:r>
          </a:p>
          <a:p>
            <a:r>
              <a:rPr lang="fr-FR" dirty="0"/>
              <a:t>Les trajets étaient parfois réservés deux fois, car les informations n’étaient pas centralisées.</a:t>
            </a:r>
          </a:p>
          <a:p>
            <a:r>
              <a:rPr lang="fr-FR" dirty="0"/>
              <a:t>Les clients se plaignaient de délais dans les réponses et d’erreurs dans les confirmations.</a:t>
            </a:r>
          </a:p>
          <a:p>
            <a:r>
              <a:rPr lang="fr-FR" dirty="0"/>
              <a:t>Les équipes commerciales perdaient du temps à chercher des informations dispersées entre emails, fichiers Excel et carnets papier.</a:t>
            </a:r>
          </a:p>
          <a:p>
            <a:r>
              <a:rPr lang="fr-FR" dirty="0"/>
              <a:t>La direction avait du mal à obtenir une vision claire du chiffre d’affaires, des trajets populaires ou des performances des conducteurs.</a:t>
            </a:r>
          </a:p>
          <a:p>
            <a:pPr marL="0" indent="0">
              <a:buNone/>
            </a:pPr>
            <a:r>
              <a:rPr lang="fr-FR" dirty="0"/>
              <a:t>Bref, c’était un vrai </a:t>
            </a:r>
            <a:r>
              <a:rPr lang="fr-FR" b="1" dirty="0"/>
              <a:t>bordel organisationnel</a:t>
            </a:r>
            <a:r>
              <a:rPr lang="fr-FR" dirty="0"/>
              <a:t> : chaque département travaillait en silo, et la communication interne était presque inexistante.</a:t>
            </a:r>
          </a:p>
          <a:p>
            <a:pPr marL="0" indent="0">
              <a:buNone/>
            </a:pPr>
            <a:r>
              <a:rPr lang="fr-FR" dirty="0"/>
              <a:t>Pour résoudre ces problèmes, </a:t>
            </a:r>
            <a:r>
              <a:rPr lang="fr-FR" dirty="0" err="1"/>
              <a:t>Covoit’Ouest</a:t>
            </a:r>
            <a:r>
              <a:rPr lang="fr-FR" dirty="0"/>
              <a:t> décida d’implémenter deux outils stratégiques : un </a:t>
            </a:r>
            <a:r>
              <a:rPr lang="fr-FR" b="1" dirty="0"/>
              <a:t>ERP (Enterprise Resource Planning)</a:t>
            </a:r>
            <a:r>
              <a:rPr lang="fr-FR" dirty="0"/>
              <a:t> et un </a:t>
            </a:r>
            <a:r>
              <a:rPr lang="fr-FR" b="1" dirty="0"/>
              <a:t>CRM (Customer Relationship Management)</a:t>
            </a:r>
            <a:r>
              <a:rPr lang="fr-FR" dirty="0"/>
              <a:t>.</a:t>
            </a:r>
          </a:p>
          <a:p>
            <a:pPr marL="0" indent="0">
              <a:buNone/>
            </a:pPr>
            <a:endParaRPr lang="fr-FR" dirty="0"/>
          </a:p>
        </p:txBody>
      </p:sp>
    </p:spTree>
    <p:extLst>
      <p:ext uri="{BB962C8B-B14F-4D97-AF65-F5344CB8AC3E}">
        <p14:creationId xmlns:p14="http://schemas.microsoft.com/office/powerpoint/2010/main" val="7783175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F80E951-D438-89E1-A6B0-7A8BB7BEBDC2}"/>
              </a:ext>
            </a:extLst>
          </p:cNvPr>
          <p:cNvSpPr>
            <a:spLocks noGrp="1"/>
          </p:cNvSpPr>
          <p:nvPr>
            <p:ph type="title"/>
          </p:nvPr>
        </p:nvSpPr>
        <p:spPr/>
        <p:txBody>
          <a:bodyPr/>
          <a:lstStyle/>
          <a:p>
            <a:r>
              <a:rPr lang="fr-FR" dirty="0"/>
              <a:t>Suite du texte</a:t>
            </a:r>
          </a:p>
        </p:txBody>
      </p:sp>
      <p:sp>
        <p:nvSpPr>
          <p:cNvPr id="3" name="Espace réservé du contenu 2">
            <a:extLst>
              <a:ext uri="{FF2B5EF4-FFF2-40B4-BE49-F238E27FC236}">
                <a16:creationId xmlns:a16="http://schemas.microsoft.com/office/drawing/2014/main" id="{F2B163DF-F0AD-20F7-59C9-986131DD5E76}"/>
              </a:ext>
            </a:extLst>
          </p:cNvPr>
          <p:cNvSpPr>
            <a:spLocks noGrp="1"/>
          </p:cNvSpPr>
          <p:nvPr>
            <p:ph idx="1"/>
          </p:nvPr>
        </p:nvSpPr>
        <p:spPr>
          <a:xfrm>
            <a:off x="838200" y="1788555"/>
            <a:ext cx="10515600" cy="4351338"/>
          </a:xfrm>
        </p:spPr>
        <p:txBody>
          <a:bodyPr>
            <a:normAutofit fontScale="47500" lnSpcReduction="20000"/>
          </a:bodyPr>
          <a:lstStyle/>
          <a:p>
            <a:pPr marL="0" indent="0">
              <a:buNone/>
            </a:pPr>
            <a:r>
              <a:rPr lang="fr-FR" dirty="0"/>
              <a:t>L’</a:t>
            </a:r>
            <a:r>
              <a:rPr lang="fr-FR" b="1" dirty="0"/>
              <a:t>ERP</a:t>
            </a:r>
            <a:r>
              <a:rPr lang="fr-FR" dirty="0"/>
              <a:t> permit de centraliser toutes les opérations internes :</a:t>
            </a:r>
          </a:p>
          <a:p>
            <a:r>
              <a:rPr lang="fr-FR" dirty="0"/>
              <a:t>Gestion des trajets, réservations et paiements.</a:t>
            </a:r>
          </a:p>
          <a:p>
            <a:r>
              <a:rPr lang="fr-FR" dirty="0"/>
              <a:t>Suivi des disponibilités des conducteurs et des véhicules.</a:t>
            </a:r>
          </a:p>
          <a:p>
            <a:r>
              <a:rPr lang="fr-FR" dirty="0"/>
              <a:t>Automatisation des factures et rapports financiers.</a:t>
            </a:r>
          </a:p>
          <a:p>
            <a:pPr marL="0" indent="0">
              <a:buNone/>
            </a:pPr>
            <a:r>
              <a:rPr lang="fr-FR" dirty="0"/>
              <a:t>Le </a:t>
            </a:r>
            <a:r>
              <a:rPr lang="fr-FR" b="1" dirty="0"/>
              <a:t>CRM</a:t>
            </a:r>
            <a:r>
              <a:rPr lang="fr-FR" dirty="0"/>
              <a:t>, quant à lui, centralisa toutes les informations sur les clients et prospects :</a:t>
            </a:r>
          </a:p>
          <a:p>
            <a:r>
              <a:rPr lang="fr-FR" dirty="0"/>
              <a:t>Historique des trajets, préférences et feedback des clients.</a:t>
            </a:r>
          </a:p>
          <a:p>
            <a:r>
              <a:rPr lang="fr-FR" dirty="0"/>
              <a:t>Suivi des campagnes marketing et fidélisation des utilisateurs.</a:t>
            </a:r>
          </a:p>
          <a:p>
            <a:r>
              <a:rPr lang="fr-FR" dirty="0"/>
              <a:t>Communication simplifiée entre l’équipe commerciale et le support client.</a:t>
            </a:r>
          </a:p>
          <a:p>
            <a:pPr marL="0" indent="0">
              <a:buNone/>
            </a:pPr>
            <a:r>
              <a:rPr lang="fr-FR" dirty="0"/>
              <a:t>Grâce à ces outils :</a:t>
            </a:r>
          </a:p>
          <a:p>
            <a:r>
              <a:rPr lang="fr-FR" dirty="0"/>
              <a:t>Les erreurs de réservation disparurent, car toutes les données étaient centralisées.</a:t>
            </a:r>
          </a:p>
          <a:p>
            <a:r>
              <a:rPr lang="fr-FR" dirty="0"/>
              <a:t>Les clients reçurent des réponses rapides et personnalisées.</a:t>
            </a:r>
          </a:p>
          <a:p>
            <a:r>
              <a:rPr lang="fr-FR" dirty="0"/>
              <a:t>Les équipes gagnèrent un temps précieux et purent se concentrer sur des tâches à forte valeur ajoutée.</a:t>
            </a:r>
          </a:p>
          <a:p>
            <a:r>
              <a:rPr lang="fr-FR" dirty="0"/>
              <a:t>La direction obtint une vision globale et précise, permettant de prendre des décisions stratégiques basées sur des données fiables.</a:t>
            </a:r>
          </a:p>
          <a:p>
            <a:pPr marL="0" indent="0">
              <a:buNone/>
            </a:pPr>
            <a:r>
              <a:rPr lang="fr-FR" dirty="0"/>
              <a:t>Ainsi, </a:t>
            </a:r>
            <a:r>
              <a:rPr lang="fr-FR" b="1" dirty="0" err="1"/>
              <a:t>Covoit’Ouest</a:t>
            </a:r>
            <a:r>
              <a:rPr lang="fr-FR" dirty="0"/>
              <a:t>, autrefois plongée dans le chaos, devint une entreprise fluide, organisée et efficace. L’ERP et le CRM avaient transformé la gestion quotidienne et ouvert la voie à une croissance durable.</a:t>
            </a:r>
          </a:p>
          <a:p>
            <a:pPr marL="0" indent="0">
              <a:buNone/>
            </a:pPr>
            <a:r>
              <a:rPr lang="fr-FR" dirty="0"/>
              <a:t>Et c’est ainsi que </a:t>
            </a:r>
            <a:r>
              <a:rPr lang="fr-FR" dirty="0" err="1"/>
              <a:t>Covoit’Ouest</a:t>
            </a:r>
            <a:r>
              <a:rPr lang="fr-FR" dirty="0"/>
              <a:t> passa du </a:t>
            </a:r>
            <a:r>
              <a:rPr lang="fr-FR" b="1" dirty="0"/>
              <a:t>bordel organisationnel</a:t>
            </a:r>
            <a:r>
              <a:rPr lang="fr-FR" dirty="0"/>
              <a:t> à l’</a:t>
            </a:r>
            <a:r>
              <a:rPr lang="fr-FR" b="1" dirty="0"/>
              <a:t>excellence opérationnelle</a:t>
            </a:r>
            <a:r>
              <a:rPr lang="fr-FR" dirty="0"/>
              <a:t>, prouvant qu’une bonne stratégie numérique peut changer le destin d’une entreprise.</a:t>
            </a:r>
          </a:p>
          <a:p>
            <a:endParaRPr lang="fr-FR" dirty="0"/>
          </a:p>
        </p:txBody>
      </p:sp>
    </p:spTree>
    <p:extLst>
      <p:ext uri="{BB962C8B-B14F-4D97-AF65-F5344CB8AC3E}">
        <p14:creationId xmlns:p14="http://schemas.microsoft.com/office/powerpoint/2010/main" val="33022895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DEDFB4C3-4228-FC6A-801A-1C5890F146B1}"/>
              </a:ext>
            </a:extLst>
          </p:cNvPr>
          <p:cNvSpPr>
            <a:spLocks noGrp="1"/>
          </p:cNvSpPr>
          <p:nvPr>
            <p:ph type="title"/>
          </p:nvPr>
        </p:nvSpPr>
        <p:spPr/>
        <p:txBody>
          <a:bodyPr/>
          <a:lstStyle/>
          <a:p>
            <a:r>
              <a:rPr lang="fr-FR" dirty="0"/>
              <a:t>Comme ERP et CRM Covoit utilise Odoo</a:t>
            </a:r>
          </a:p>
        </p:txBody>
      </p:sp>
      <p:sp>
        <p:nvSpPr>
          <p:cNvPr id="3" name="Espace réservé du contenu 2">
            <a:extLst>
              <a:ext uri="{FF2B5EF4-FFF2-40B4-BE49-F238E27FC236}">
                <a16:creationId xmlns:a16="http://schemas.microsoft.com/office/drawing/2014/main" id="{7519D60C-F7CB-1765-8BA8-069ACCC5E19E}"/>
              </a:ext>
            </a:extLst>
          </p:cNvPr>
          <p:cNvSpPr>
            <a:spLocks noGrp="1"/>
          </p:cNvSpPr>
          <p:nvPr>
            <p:ph idx="1"/>
          </p:nvPr>
        </p:nvSpPr>
        <p:spPr/>
        <p:txBody>
          <a:bodyPr>
            <a:normAutofit fontScale="85000" lnSpcReduction="20000"/>
          </a:bodyPr>
          <a:lstStyle/>
          <a:p>
            <a:pPr marL="0" indent="0">
              <a:buNone/>
            </a:pPr>
            <a:r>
              <a:rPr lang="fr-FR" b="1" dirty="0"/>
              <a:t>Avantages d’Odoo</a:t>
            </a:r>
          </a:p>
          <a:p>
            <a:pPr marL="0" indent="0">
              <a:buNone/>
            </a:pPr>
            <a:endParaRPr lang="fr-FR" b="1" dirty="0"/>
          </a:p>
          <a:p>
            <a:r>
              <a:rPr lang="fr-FR" sz="2500" b="1" dirty="0"/>
              <a:t>Solution tout-en-un</a:t>
            </a:r>
            <a:endParaRPr lang="fr-FR" sz="2500" dirty="0"/>
          </a:p>
          <a:p>
            <a:pPr lvl="1"/>
            <a:r>
              <a:rPr lang="fr-FR" dirty="0"/>
              <a:t>Odoo regroupe ERP, CRM, gestion des ventes, achats, stocks, comptabilité, ressources humaines et marketing dans une seule plateforme.</a:t>
            </a:r>
          </a:p>
          <a:p>
            <a:r>
              <a:rPr lang="fr-FR" sz="2500" b="1" dirty="0"/>
              <a:t>Centralisation des données</a:t>
            </a:r>
            <a:endParaRPr lang="fr-FR" sz="2500" dirty="0"/>
          </a:p>
          <a:p>
            <a:pPr lvl="1"/>
            <a:r>
              <a:rPr lang="fr-FR" dirty="0"/>
              <a:t>Toutes les informations sont stockées dans un système unique, évitant les doublons et les erreurs.</a:t>
            </a:r>
          </a:p>
          <a:p>
            <a:r>
              <a:rPr lang="fr-FR" sz="2500" b="1" dirty="0"/>
              <a:t>Automatisation des processus</a:t>
            </a:r>
            <a:endParaRPr lang="fr-FR" sz="2500" dirty="0"/>
          </a:p>
          <a:p>
            <a:pPr lvl="1"/>
            <a:r>
              <a:rPr lang="fr-FR" dirty="0"/>
              <a:t>Gestion automatisée des factures, des relances clients, des commandes et des stocks, ce qui réduit les tâches manuelles.</a:t>
            </a:r>
          </a:p>
          <a:p>
            <a:r>
              <a:rPr lang="fr-FR" sz="2500" b="1" dirty="0"/>
              <a:t>Personnalisation et modularité</a:t>
            </a:r>
            <a:endParaRPr lang="fr-FR" sz="2500" dirty="0"/>
          </a:p>
          <a:p>
            <a:pPr lvl="1"/>
            <a:r>
              <a:rPr lang="fr-FR" dirty="0"/>
              <a:t>Possibilité d’ajouter ou de retirer des modules selon les besoins spécifiques de l’entreprise.</a:t>
            </a:r>
          </a:p>
          <a:p>
            <a:endParaRPr lang="fr-FR" dirty="0"/>
          </a:p>
        </p:txBody>
      </p:sp>
    </p:spTree>
    <p:extLst>
      <p:ext uri="{BB962C8B-B14F-4D97-AF65-F5344CB8AC3E}">
        <p14:creationId xmlns:p14="http://schemas.microsoft.com/office/powerpoint/2010/main" val="379297718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EFA1A3D4-8C0B-6F78-0FFC-B9F68021BE1E}"/>
              </a:ext>
            </a:extLst>
          </p:cNvPr>
          <p:cNvSpPr>
            <a:spLocks noGrp="1"/>
          </p:cNvSpPr>
          <p:nvPr>
            <p:ph type="title"/>
          </p:nvPr>
        </p:nvSpPr>
        <p:spPr>
          <a:xfrm flipH="1">
            <a:off x="12564763" y="-644525"/>
            <a:ext cx="3585518" cy="644526"/>
          </a:xfrm>
        </p:spPr>
        <p:txBody>
          <a:bodyPr>
            <a:normAutofit fontScale="90000"/>
          </a:bodyPr>
          <a:lstStyle/>
          <a:p>
            <a:endParaRPr lang="fr-FR" dirty="0"/>
          </a:p>
        </p:txBody>
      </p:sp>
      <p:sp>
        <p:nvSpPr>
          <p:cNvPr id="3" name="Espace réservé du contenu 2">
            <a:extLst>
              <a:ext uri="{FF2B5EF4-FFF2-40B4-BE49-F238E27FC236}">
                <a16:creationId xmlns:a16="http://schemas.microsoft.com/office/drawing/2014/main" id="{2A1A960D-08C6-AEF3-6235-1A87E98A6E2D}"/>
              </a:ext>
            </a:extLst>
          </p:cNvPr>
          <p:cNvSpPr>
            <a:spLocks noGrp="1"/>
          </p:cNvSpPr>
          <p:nvPr>
            <p:ph idx="1"/>
          </p:nvPr>
        </p:nvSpPr>
        <p:spPr>
          <a:xfrm>
            <a:off x="838200" y="752174"/>
            <a:ext cx="10515600" cy="5749067"/>
          </a:xfrm>
        </p:spPr>
        <p:txBody>
          <a:bodyPr>
            <a:normAutofit fontScale="92500" lnSpcReduction="20000"/>
          </a:bodyPr>
          <a:lstStyle/>
          <a:p>
            <a:r>
              <a:rPr lang="fr-FR" b="1" dirty="0"/>
              <a:t>Inconvénients</a:t>
            </a:r>
            <a:r>
              <a:rPr lang="fr-FR" sz="4200" b="1" dirty="0"/>
              <a:t> d’Odoo</a:t>
            </a:r>
          </a:p>
          <a:p>
            <a:endParaRPr lang="fr-FR" sz="4200" b="1" dirty="0"/>
          </a:p>
          <a:p>
            <a:r>
              <a:rPr lang="fr-FR" sz="2500" b="1" dirty="0"/>
              <a:t>Coût total</a:t>
            </a:r>
            <a:endParaRPr lang="fr-FR" sz="2500" dirty="0"/>
          </a:p>
          <a:p>
            <a:pPr lvl="1"/>
            <a:r>
              <a:rPr lang="fr-FR" dirty="0"/>
              <a:t>Même si Odoo Community est gratuit, la version Enterprise et certains modules avancés peuvent devenir coûteux pour les petites entreprises.</a:t>
            </a:r>
          </a:p>
          <a:p>
            <a:r>
              <a:rPr lang="fr-FR" sz="2500" b="1" dirty="0"/>
              <a:t>Courbe d’apprentissage</a:t>
            </a:r>
            <a:endParaRPr lang="fr-FR" sz="2500" dirty="0"/>
          </a:p>
          <a:p>
            <a:pPr lvl="1"/>
            <a:r>
              <a:rPr lang="fr-FR" dirty="0"/>
              <a:t>Les utilisateurs doivent se former pour maîtriser tous les modules, ce qui peut prendre du temps.</a:t>
            </a:r>
          </a:p>
          <a:p>
            <a:r>
              <a:rPr lang="fr-FR" sz="2500" b="1" dirty="0"/>
              <a:t>Personnalisation parfois complexe</a:t>
            </a:r>
            <a:endParaRPr lang="fr-FR" sz="2500" dirty="0"/>
          </a:p>
          <a:p>
            <a:pPr lvl="1"/>
            <a:r>
              <a:rPr lang="fr-FR" dirty="0"/>
              <a:t>Certaines personnalisations avancées nécessitent des compétences techniques (développement Python ou connaissances Odoo Studio).</a:t>
            </a:r>
          </a:p>
          <a:p>
            <a:r>
              <a:rPr lang="fr-FR" sz="2500" b="1" dirty="0"/>
              <a:t>Performance pour les grandes bases de données</a:t>
            </a:r>
            <a:endParaRPr lang="fr-FR" sz="2500" dirty="0"/>
          </a:p>
          <a:p>
            <a:pPr lvl="1"/>
            <a:r>
              <a:rPr lang="fr-FR" dirty="0"/>
              <a:t>Avec un très grand volume de données, Odoo peut parfois devenir lent si l’infrastructure n’est pas optimisée.</a:t>
            </a:r>
          </a:p>
          <a:p>
            <a:r>
              <a:rPr lang="fr-FR" sz="2500" b="1" dirty="0"/>
              <a:t>Dépendance à Internet (pour Odoo en SaaS)</a:t>
            </a:r>
            <a:endParaRPr lang="fr-FR" sz="2500" dirty="0"/>
          </a:p>
          <a:p>
            <a:pPr lvl="1"/>
            <a:r>
              <a:rPr lang="fr-FR" dirty="0"/>
              <a:t>L’accès à la plateforme en ligne nécessite une connexion stable.</a:t>
            </a:r>
          </a:p>
          <a:p>
            <a:endParaRPr lang="fr-FR" dirty="0"/>
          </a:p>
        </p:txBody>
      </p:sp>
    </p:spTree>
    <p:extLst>
      <p:ext uri="{BB962C8B-B14F-4D97-AF65-F5344CB8AC3E}">
        <p14:creationId xmlns:p14="http://schemas.microsoft.com/office/powerpoint/2010/main" val="229979395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32D1DA7E-049E-35EF-B942-BAAB2FF2B96A}"/>
              </a:ext>
            </a:extLst>
          </p:cNvPr>
          <p:cNvSpPr>
            <a:spLocks noGrp="1"/>
          </p:cNvSpPr>
          <p:nvPr>
            <p:ph type="title"/>
          </p:nvPr>
        </p:nvSpPr>
        <p:spPr/>
        <p:txBody>
          <a:bodyPr/>
          <a:lstStyle/>
          <a:p>
            <a:pPr algn="ctr"/>
            <a:r>
              <a:rPr lang="fr-FR" dirty="0"/>
              <a:t>Installons Odoo</a:t>
            </a:r>
          </a:p>
        </p:txBody>
      </p:sp>
      <p:pic>
        <p:nvPicPr>
          <p:cNvPr id="2050" name="Picture 2" descr="Docker Tutorial - TroisPointZéro - Agence digitale sur mesure - Paris,  Vichy, Vesoul">
            <a:extLst>
              <a:ext uri="{FF2B5EF4-FFF2-40B4-BE49-F238E27FC236}">
                <a16:creationId xmlns:a16="http://schemas.microsoft.com/office/drawing/2014/main" id="{8CE8A7BB-DA01-E906-9C74-864000A2D63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112108" y="2182622"/>
            <a:ext cx="2928552" cy="2492756"/>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descr="Groupe FBO partenaire Odoo">
            <a:extLst>
              <a:ext uri="{FF2B5EF4-FFF2-40B4-BE49-F238E27FC236}">
                <a16:creationId xmlns:a16="http://schemas.microsoft.com/office/drawing/2014/main" id="{0708EB83-669C-6FE9-7ADE-87B5F819A8E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546296" y="2545223"/>
            <a:ext cx="5533596" cy="176755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375934628"/>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178</TotalTime>
  <Words>863</Words>
  <Application>Microsoft Macintosh PowerPoint</Application>
  <PresentationFormat>Grand écran</PresentationFormat>
  <Paragraphs>93</Paragraphs>
  <Slides>16</Slides>
  <Notes>0</Notes>
  <HiddenSlides>0</HiddenSlides>
  <MMClips>0</MMClips>
  <ScaleCrop>false</ScaleCrop>
  <HeadingPairs>
    <vt:vector size="6" baseType="variant">
      <vt:variant>
        <vt:lpstr>Polices utilisées</vt:lpstr>
      </vt:variant>
      <vt:variant>
        <vt:i4>4</vt:i4>
      </vt:variant>
      <vt:variant>
        <vt:lpstr>Thème</vt:lpstr>
      </vt:variant>
      <vt:variant>
        <vt:i4>1</vt:i4>
      </vt:variant>
      <vt:variant>
        <vt:lpstr>Titres des diapositives</vt:lpstr>
      </vt:variant>
      <vt:variant>
        <vt:i4>16</vt:i4>
      </vt:variant>
    </vt:vector>
  </HeadingPairs>
  <TitlesOfParts>
    <vt:vector size="21" baseType="lpstr">
      <vt:lpstr>Aptos</vt:lpstr>
      <vt:lpstr>Aptos Display</vt:lpstr>
      <vt:lpstr>Arial</vt:lpstr>
      <vt:lpstr>Wingdings</vt:lpstr>
      <vt:lpstr>Thème Office</vt:lpstr>
      <vt:lpstr>ERP &amp; CRM  PRESENTE AVEC ODOO</vt:lpstr>
      <vt:lpstr>Sommaire</vt:lpstr>
      <vt:lpstr>Qu’est ce qu’un ERP et un CRM</vt:lpstr>
      <vt:lpstr>Il était une fois …..</vt:lpstr>
      <vt:lpstr>Il était une fois… Covoit’Ouest</vt:lpstr>
      <vt:lpstr>Suite du texte</vt:lpstr>
      <vt:lpstr>Comme ERP et CRM Covoit utilise Odoo</vt:lpstr>
      <vt:lpstr>Présentation PowerPoint</vt:lpstr>
      <vt:lpstr>Installons Odoo</vt:lpstr>
      <vt:lpstr>Installation de Odoo</vt:lpstr>
      <vt:lpstr>Configurer Odoo à la première connexion</vt:lpstr>
      <vt:lpstr>Paramétrage de l’entreprise</vt:lpstr>
      <vt:lpstr>Odoo propose des catalogues d’application</vt:lpstr>
      <vt:lpstr>Catalogue des applications </vt:lpstr>
      <vt:lpstr>Les applications Odoo</vt:lpstr>
      <vt:lpstr>Revenons a notre Covoit’Ouest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Lilian Mirabel</dc:creator>
  <cp:lastModifiedBy>Lilian Mirabel</cp:lastModifiedBy>
  <cp:revision>11</cp:revision>
  <dcterms:created xsi:type="dcterms:W3CDTF">2025-09-30T08:34:55Z</dcterms:created>
  <dcterms:modified xsi:type="dcterms:W3CDTF">2025-10-04T15:52:03Z</dcterms:modified>
</cp:coreProperties>
</file>

<file path=docProps/thumbnail.jpeg>
</file>